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9" r:id="rId3"/>
    <p:sldId id="261" r:id="rId4"/>
    <p:sldId id="269" r:id="rId5"/>
    <p:sldId id="283" r:id="rId6"/>
    <p:sldId id="284" r:id="rId7"/>
    <p:sldId id="278" r:id="rId8"/>
    <p:sldId id="280" r:id="rId9"/>
    <p:sldId id="285" r:id="rId10"/>
    <p:sldId id="286" r:id="rId11"/>
    <p:sldId id="287" r:id="rId12"/>
    <p:sldId id="288" r:id="rId13"/>
    <p:sldId id="289" r:id="rId14"/>
    <p:sldId id="291" r:id="rId15"/>
    <p:sldId id="290" r:id="rId16"/>
    <p:sldId id="279" r:id="rId17"/>
    <p:sldId id="295" r:id="rId18"/>
    <p:sldId id="293" r:id="rId19"/>
    <p:sldId id="294" r:id="rId20"/>
    <p:sldId id="292" r:id="rId21"/>
    <p:sldId id="296" r:id="rId22"/>
    <p:sldId id="298" r:id="rId23"/>
    <p:sldId id="297" r:id="rId24"/>
    <p:sldId id="299" r:id="rId25"/>
    <p:sldId id="300" r:id="rId26"/>
    <p:sldId id="272" r:id="rId27"/>
    <p:sldId id="301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9258F3-DD72-4C74-8EB2-C0CC25FD454F}" type="doc">
      <dgm:prSet loTypeId="urn:microsoft.com/office/officeart/2008/layout/AlternatingPictureBlocks" loCatId="pictur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0AA5FEA-D1B8-465E-BED9-62C46EA99DF8}">
      <dgm:prSet phldrT="[Text]"/>
      <dgm:spPr/>
      <dgm:t>
        <a:bodyPr/>
        <a:lstStyle/>
        <a:p>
          <a:r>
            <a:rPr lang="en-US" dirty="0" smtClean="0"/>
            <a:t>Mean</a:t>
          </a:r>
          <a:endParaRPr lang="en-US" dirty="0"/>
        </a:p>
      </dgm:t>
    </dgm:pt>
    <dgm:pt modelId="{868A9275-0371-4710-AC3B-4936A180916E}" type="parTrans" cxnId="{C4CB3982-96FB-44CC-9F68-FFC982BD7163}">
      <dgm:prSet/>
      <dgm:spPr/>
      <dgm:t>
        <a:bodyPr/>
        <a:lstStyle/>
        <a:p>
          <a:endParaRPr lang="en-US"/>
        </a:p>
      </dgm:t>
    </dgm:pt>
    <dgm:pt modelId="{C820A1F9-9038-4DB4-8B89-AB1ABDCFB34E}" type="sibTrans" cxnId="{C4CB3982-96FB-44CC-9F68-FFC982BD7163}">
      <dgm:prSet/>
      <dgm:spPr/>
      <dgm:t>
        <a:bodyPr/>
        <a:lstStyle/>
        <a:p>
          <a:endParaRPr lang="en-US"/>
        </a:p>
      </dgm:t>
    </dgm:pt>
    <dgm:pt modelId="{0D7BD797-9B58-405F-B4AF-9D4C968B4CC7}">
      <dgm:prSet phldrT="[Text]"/>
      <dgm:spPr/>
      <dgm:t>
        <a:bodyPr/>
        <a:lstStyle/>
        <a:p>
          <a:r>
            <a:rPr lang="en-US" dirty="0" smtClean="0"/>
            <a:t>Median</a:t>
          </a:r>
          <a:endParaRPr lang="en-US" dirty="0"/>
        </a:p>
      </dgm:t>
    </dgm:pt>
    <dgm:pt modelId="{B1A71A0B-738E-46A8-B234-D8EDD68EDD0D}" type="parTrans" cxnId="{2F428379-1240-412A-A989-E01A84838686}">
      <dgm:prSet/>
      <dgm:spPr/>
      <dgm:t>
        <a:bodyPr/>
        <a:lstStyle/>
        <a:p>
          <a:endParaRPr lang="en-US"/>
        </a:p>
      </dgm:t>
    </dgm:pt>
    <dgm:pt modelId="{8E0686D6-CC5B-42F2-89C6-CC03D3F2AA84}" type="sibTrans" cxnId="{2F428379-1240-412A-A989-E01A84838686}">
      <dgm:prSet/>
      <dgm:spPr/>
      <dgm:t>
        <a:bodyPr/>
        <a:lstStyle/>
        <a:p>
          <a:endParaRPr lang="en-US"/>
        </a:p>
      </dgm:t>
    </dgm:pt>
    <dgm:pt modelId="{E07C581A-3EB2-4BE2-8DAB-F57A8122EE20}">
      <dgm:prSet phldrT="[Text]"/>
      <dgm:spPr/>
      <dgm:t>
        <a:bodyPr/>
        <a:lstStyle/>
        <a:p>
          <a:r>
            <a:rPr lang="en-US" dirty="0" smtClean="0"/>
            <a:t>High computation</a:t>
          </a:r>
          <a:endParaRPr lang="en-US" dirty="0"/>
        </a:p>
      </dgm:t>
    </dgm:pt>
    <dgm:pt modelId="{0B4003BB-78F7-40F9-A909-92D4DC0DAB0B}" type="parTrans" cxnId="{D07B8043-3296-4896-BA39-48C0A5C5F368}">
      <dgm:prSet/>
      <dgm:spPr/>
      <dgm:t>
        <a:bodyPr/>
        <a:lstStyle/>
        <a:p>
          <a:endParaRPr lang="en-US"/>
        </a:p>
      </dgm:t>
    </dgm:pt>
    <dgm:pt modelId="{76D6A745-7FB5-40D5-AEC0-6F6E88EA5F17}" type="sibTrans" cxnId="{D07B8043-3296-4896-BA39-48C0A5C5F368}">
      <dgm:prSet/>
      <dgm:spPr/>
      <dgm:t>
        <a:bodyPr/>
        <a:lstStyle/>
        <a:p>
          <a:endParaRPr lang="en-US"/>
        </a:p>
      </dgm:t>
    </dgm:pt>
    <dgm:pt modelId="{B837C3F3-0F99-47E7-A99A-64DA0B289CC5}">
      <dgm:prSet phldrT="[Text]"/>
      <dgm:spPr/>
      <dgm:t>
        <a:bodyPr/>
        <a:lstStyle/>
        <a:p>
          <a:r>
            <a:rPr lang="en-US" dirty="0" smtClean="0"/>
            <a:t>Take less amount of time</a:t>
          </a:r>
          <a:endParaRPr lang="en-US" dirty="0"/>
        </a:p>
      </dgm:t>
    </dgm:pt>
    <dgm:pt modelId="{BEE81019-CE27-4D9A-A7FE-60A70339A526}" type="parTrans" cxnId="{B61DB195-DCD6-4E34-8853-95F640D08946}">
      <dgm:prSet/>
      <dgm:spPr/>
      <dgm:t>
        <a:bodyPr/>
        <a:lstStyle/>
        <a:p>
          <a:endParaRPr lang="en-US"/>
        </a:p>
      </dgm:t>
    </dgm:pt>
    <dgm:pt modelId="{6C6DE335-0464-400C-86A8-5F1476A5FCD4}" type="sibTrans" cxnId="{B61DB195-DCD6-4E34-8853-95F640D08946}">
      <dgm:prSet/>
      <dgm:spPr/>
      <dgm:t>
        <a:bodyPr/>
        <a:lstStyle/>
        <a:p>
          <a:endParaRPr lang="en-US"/>
        </a:p>
      </dgm:t>
    </dgm:pt>
    <dgm:pt modelId="{CA15E8B6-AFC5-49D5-8A45-37E8D4195302}">
      <dgm:prSet phldrT="[Text]"/>
      <dgm:spPr/>
      <dgm:t>
        <a:bodyPr/>
        <a:lstStyle/>
        <a:p>
          <a:r>
            <a:rPr lang="en-US" dirty="0" smtClean="0"/>
            <a:t>More than 30 min for single image (i5, 8GB ram)</a:t>
          </a:r>
          <a:endParaRPr lang="en-US" dirty="0"/>
        </a:p>
      </dgm:t>
    </dgm:pt>
    <dgm:pt modelId="{86C6BE6A-7473-49EA-AAED-6A94703299CF}" type="parTrans" cxnId="{148C2845-CED4-469B-8EA5-F720D9E57E43}">
      <dgm:prSet/>
      <dgm:spPr/>
      <dgm:t>
        <a:bodyPr/>
        <a:lstStyle/>
        <a:p>
          <a:endParaRPr lang="en-US"/>
        </a:p>
      </dgm:t>
    </dgm:pt>
    <dgm:pt modelId="{729BA818-3A7F-4D74-AE83-40D33DC4636C}" type="sibTrans" cxnId="{148C2845-CED4-469B-8EA5-F720D9E57E43}">
      <dgm:prSet/>
      <dgm:spPr/>
      <dgm:t>
        <a:bodyPr/>
        <a:lstStyle/>
        <a:p>
          <a:endParaRPr lang="en-US"/>
        </a:p>
      </dgm:t>
    </dgm:pt>
    <dgm:pt modelId="{17EEBCEC-DDB7-42D3-A14A-3F50A4E60EF7}">
      <dgm:prSet phldrT="[Text]"/>
      <dgm:spPr/>
      <dgm:t>
        <a:bodyPr/>
        <a:lstStyle/>
        <a:p>
          <a:r>
            <a:rPr lang="en-US" dirty="0" smtClean="0"/>
            <a:t>Around 3 min</a:t>
          </a:r>
          <a:endParaRPr lang="en-US" dirty="0"/>
        </a:p>
      </dgm:t>
    </dgm:pt>
    <dgm:pt modelId="{3250C9AD-15EE-4F9D-92E6-2A309790F39D}" type="parTrans" cxnId="{E84B9BEC-13D7-4965-907F-987503F25CD8}">
      <dgm:prSet/>
      <dgm:spPr/>
      <dgm:t>
        <a:bodyPr/>
        <a:lstStyle/>
        <a:p>
          <a:endParaRPr lang="en-US"/>
        </a:p>
      </dgm:t>
    </dgm:pt>
    <dgm:pt modelId="{C60A2D50-A26D-480B-B6BA-311A2FB76ADD}" type="sibTrans" cxnId="{E84B9BEC-13D7-4965-907F-987503F25CD8}">
      <dgm:prSet/>
      <dgm:spPr/>
      <dgm:t>
        <a:bodyPr/>
        <a:lstStyle/>
        <a:p>
          <a:endParaRPr lang="en-US"/>
        </a:p>
      </dgm:t>
    </dgm:pt>
    <dgm:pt modelId="{1167CCC7-69D5-4D67-B13D-D342CE1F6B01}" type="pres">
      <dgm:prSet presAssocID="{E69258F3-DD72-4C74-8EB2-C0CC25FD454F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A99412-8603-40F7-872F-9AD11618643B}" type="pres">
      <dgm:prSet presAssocID="{70AA5FEA-D1B8-465E-BED9-62C46EA99DF8}" presName="comp" presStyleCnt="0"/>
      <dgm:spPr/>
    </dgm:pt>
    <dgm:pt modelId="{EDE49576-D329-457E-B797-FDFF34B7575B}" type="pres">
      <dgm:prSet presAssocID="{70AA5FEA-D1B8-465E-BED9-62C46EA99DF8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9802D-D4B0-49B8-995D-73A3AFFF8F7D}" type="pres">
      <dgm:prSet presAssocID="{70AA5FEA-D1B8-465E-BED9-62C46EA99DF8}" presName="rect1" presStyleLbl="ln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D4F2C0-2C59-4E12-A1D6-10A0FC7D9224}" type="pres">
      <dgm:prSet presAssocID="{C820A1F9-9038-4DB4-8B89-AB1ABDCFB34E}" presName="sibTrans" presStyleCnt="0"/>
      <dgm:spPr/>
    </dgm:pt>
    <dgm:pt modelId="{272FA75E-ADC1-406A-AE50-E06C6001932B}" type="pres">
      <dgm:prSet presAssocID="{0D7BD797-9B58-405F-B4AF-9D4C968B4CC7}" presName="comp" presStyleCnt="0"/>
      <dgm:spPr/>
    </dgm:pt>
    <dgm:pt modelId="{DBD685CA-D2CC-469B-9CF9-C2D3C45D7BB8}" type="pres">
      <dgm:prSet presAssocID="{0D7BD797-9B58-405F-B4AF-9D4C968B4CC7}" presName="rect2" presStyleLbl="node1" presStyleIdx="1" presStyleCnt="2" custLinFactNeighborY="1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AAADE-E616-49CF-9D31-78A530502D4C}" type="pres">
      <dgm:prSet presAssocID="{0D7BD797-9B58-405F-B4AF-9D4C968B4CC7}" presName="rect1" presStyleLbl="ln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</dgm:ptLst>
  <dgm:cxnLst>
    <dgm:cxn modelId="{C595C805-C7B1-413B-9CB3-0B7BEA2D9DD8}" type="presOf" srcId="{70AA5FEA-D1B8-465E-BED9-62C46EA99DF8}" destId="{EDE49576-D329-457E-B797-FDFF34B7575B}" srcOrd="0" destOrd="0" presId="urn:microsoft.com/office/officeart/2008/layout/AlternatingPictureBlocks"/>
    <dgm:cxn modelId="{90198F18-6EEA-4CC6-ABD0-6E2E4828A741}" type="presOf" srcId="{E69258F3-DD72-4C74-8EB2-C0CC25FD454F}" destId="{1167CCC7-69D5-4D67-B13D-D342CE1F6B01}" srcOrd="0" destOrd="0" presId="urn:microsoft.com/office/officeart/2008/layout/AlternatingPictureBlocks"/>
    <dgm:cxn modelId="{E84B9BEC-13D7-4965-907F-987503F25CD8}" srcId="{0D7BD797-9B58-405F-B4AF-9D4C968B4CC7}" destId="{17EEBCEC-DDB7-42D3-A14A-3F50A4E60EF7}" srcOrd="1" destOrd="0" parTransId="{3250C9AD-15EE-4F9D-92E6-2A309790F39D}" sibTransId="{C60A2D50-A26D-480B-B6BA-311A2FB76ADD}"/>
    <dgm:cxn modelId="{A9C4EF16-0A62-40B8-8A6B-48A034D7B63B}" type="presOf" srcId="{17EEBCEC-DDB7-42D3-A14A-3F50A4E60EF7}" destId="{DBD685CA-D2CC-469B-9CF9-C2D3C45D7BB8}" srcOrd="0" destOrd="2" presId="urn:microsoft.com/office/officeart/2008/layout/AlternatingPictureBlocks"/>
    <dgm:cxn modelId="{B61DB195-DCD6-4E34-8853-95F640D08946}" srcId="{0D7BD797-9B58-405F-B4AF-9D4C968B4CC7}" destId="{B837C3F3-0F99-47E7-A99A-64DA0B289CC5}" srcOrd="0" destOrd="0" parTransId="{BEE81019-CE27-4D9A-A7FE-60A70339A526}" sibTransId="{6C6DE335-0464-400C-86A8-5F1476A5FCD4}"/>
    <dgm:cxn modelId="{2E069267-12A0-4203-9DE8-32BC2EA88620}" type="presOf" srcId="{B837C3F3-0F99-47E7-A99A-64DA0B289CC5}" destId="{DBD685CA-D2CC-469B-9CF9-C2D3C45D7BB8}" srcOrd="0" destOrd="1" presId="urn:microsoft.com/office/officeart/2008/layout/AlternatingPictureBlocks"/>
    <dgm:cxn modelId="{D2723320-E686-482E-A5A3-6EFB2BE04EEA}" type="presOf" srcId="{E07C581A-3EB2-4BE2-8DAB-F57A8122EE20}" destId="{EDE49576-D329-457E-B797-FDFF34B7575B}" srcOrd="0" destOrd="1" presId="urn:microsoft.com/office/officeart/2008/layout/AlternatingPictureBlocks"/>
    <dgm:cxn modelId="{F2AC1418-B042-4990-9475-DF07E4469852}" type="presOf" srcId="{CA15E8B6-AFC5-49D5-8A45-37E8D4195302}" destId="{EDE49576-D329-457E-B797-FDFF34B7575B}" srcOrd="0" destOrd="2" presId="urn:microsoft.com/office/officeart/2008/layout/AlternatingPictureBlocks"/>
    <dgm:cxn modelId="{D07B8043-3296-4896-BA39-48C0A5C5F368}" srcId="{70AA5FEA-D1B8-465E-BED9-62C46EA99DF8}" destId="{E07C581A-3EB2-4BE2-8DAB-F57A8122EE20}" srcOrd="0" destOrd="0" parTransId="{0B4003BB-78F7-40F9-A909-92D4DC0DAB0B}" sibTransId="{76D6A745-7FB5-40D5-AEC0-6F6E88EA5F17}"/>
    <dgm:cxn modelId="{C4CB3982-96FB-44CC-9F68-FFC982BD7163}" srcId="{E69258F3-DD72-4C74-8EB2-C0CC25FD454F}" destId="{70AA5FEA-D1B8-465E-BED9-62C46EA99DF8}" srcOrd="0" destOrd="0" parTransId="{868A9275-0371-4710-AC3B-4936A180916E}" sibTransId="{C820A1F9-9038-4DB4-8B89-AB1ABDCFB34E}"/>
    <dgm:cxn modelId="{122C3E06-581D-4CEE-9AEE-1A1C0D34E8CB}" type="presOf" srcId="{0D7BD797-9B58-405F-B4AF-9D4C968B4CC7}" destId="{DBD685CA-D2CC-469B-9CF9-C2D3C45D7BB8}" srcOrd="0" destOrd="0" presId="urn:microsoft.com/office/officeart/2008/layout/AlternatingPictureBlocks"/>
    <dgm:cxn modelId="{2F428379-1240-412A-A989-E01A84838686}" srcId="{E69258F3-DD72-4C74-8EB2-C0CC25FD454F}" destId="{0D7BD797-9B58-405F-B4AF-9D4C968B4CC7}" srcOrd="1" destOrd="0" parTransId="{B1A71A0B-738E-46A8-B234-D8EDD68EDD0D}" sibTransId="{8E0686D6-CC5B-42F2-89C6-CC03D3F2AA84}"/>
    <dgm:cxn modelId="{148C2845-CED4-469B-8EA5-F720D9E57E43}" srcId="{70AA5FEA-D1B8-465E-BED9-62C46EA99DF8}" destId="{CA15E8B6-AFC5-49D5-8A45-37E8D4195302}" srcOrd="1" destOrd="0" parTransId="{86C6BE6A-7473-49EA-AAED-6A94703299CF}" sibTransId="{729BA818-3A7F-4D74-AE83-40D33DC4636C}"/>
    <dgm:cxn modelId="{BE0C1B30-BA83-4C77-B7FE-0C740A7DB7B3}" type="presParOf" srcId="{1167CCC7-69D5-4D67-B13D-D342CE1F6B01}" destId="{EFA99412-8603-40F7-872F-9AD11618643B}" srcOrd="0" destOrd="0" presId="urn:microsoft.com/office/officeart/2008/layout/AlternatingPictureBlocks"/>
    <dgm:cxn modelId="{13B4C39C-2609-4582-AB46-11EC9FD94351}" type="presParOf" srcId="{EFA99412-8603-40F7-872F-9AD11618643B}" destId="{EDE49576-D329-457E-B797-FDFF34B7575B}" srcOrd="0" destOrd="0" presId="urn:microsoft.com/office/officeart/2008/layout/AlternatingPictureBlocks"/>
    <dgm:cxn modelId="{6283C34B-5C5C-425C-8D14-BC82AF616117}" type="presParOf" srcId="{EFA99412-8603-40F7-872F-9AD11618643B}" destId="{4A29802D-D4B0-49B8-995D-73A3AFFF8F7D}" srcOrd="1" destOrd="0" presId="urn:microsoft.com/office/officeart/2008/layout/AlternatingPictureBlocks"/>
    <dgm:cxn modelId="{19E7F581-BB28-4B1D-8DEC-C1BA438BD631}" type="presParOf" srcId="{1167CCC7-69D5-4D67-B13D-D342CE1F6B01}" destId="{6ED4F2C0-2C59-4E12-A1D6-10A0FC7D9224}" srcOrd="1" destOrd="0" presId="urn:microsoft.com/office/officeart/2008/layout/AlternatingPictureBlocks"/>
    <dgm:cxn modelId="{41261164-86B5-4E2F-9684-FAFC5BEEEC22}" type="presParOf" srcId="{1167CCC7-69D5-4D67-B13D-D342CE1F6B01}" destId="{272FA75E-ADC1-406A-AE50-E06C6001932B}" srcOrd="2" destOrd="0" presId="urn:microsoft.com/office/officeart/2008/layout/AlternatingPictureBlocks"/>
    <dgm:cxn modelId="{C2A6D9D2-5028-42EC-86E3-F18CB64E28A6}" type="presParOf" srcId="{272FA75E-ADC1-406A-AE50-E06C6001932B}" destId="{DBD685CA-D2CC-469B-9CF9-C2D3C45D7BB8}" srcOrd="0" destOrd="0" presId="urn:microsoft.com/office/officeart/2008/layout/AlternatingPictureBlocks"/>
    <dgm:cxn modelId="{FB1AF386-C6DB-4DC3-8893-00E1F4BED44A}" type="presParOf" srcId="{272FA75E-ADC1-406A-AE50-E06C6001932B}" destId="{3D7AAADE-E616-49CF-9D31-78A530502D4C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B3ED8-519F-42E4-B95D-0EB4C32EC7DD}" type="doc">
      <dgm:prSet loTypeId="urn:microsoft.com/office/officeart/2005/8/layout/process4" loCatId="process" qsTypeId="urn:microsoft.com/office/officeart/2005/8/quickstyle/simple5" qsCatId="simple" csTypeId="urn:microsoft.com/office/officeart/2005/8/colors/accent0_3" csCatId="mainScheme" phldr="1"/>
      <dgm:spPr/>
    </dgm:pt>
    <dgm:pt modelId="{1D284106-DFFF-4A5E-ABC6-021FA549CECA}">
      <dgm:prSet phldrT="[Text]"/>
      <dgm:spPr/>
      <dgm:t>
        <a:bodyPr/>
        <a:lstStyle/>
        <a:p>
          <a:r>
            <a:rPr lang="en-US" dirty="0" smtClean="0"/>
            <a:t>1600 x 3200</a:t>
          </a:r>
          <a:endParaRPr lang="en-US" dirty="0"/>
        </a:p>
      </dgm:t>
    </dgm:pt>
    <dgm:pt modelId="{3ED46182-9308-415D-8FDA-58B306A8A36E}" type="parTrans" cxnId="{FC8216B0-2C22-4AF4-B6E9-43BF43168A3C}">
      <dgm:prSet/>
      <dgm:spPr/>
      <dgm:t>
        <a:bodyPr/>
        <a:lstStyle/>
        <a:p>
          <a:endParaRPr lang="en-US"/>
        </a:p>
      </dgm:t>
    </dgm:pt>
    <dgm:pt modelId="{FEED710C-628B-42B2-AAA3-FAD80295001D}" type="sibTrans" cxnId="{FC8216B0-2C22-4AF4-B6E9-43BF43168A3C}">
      <dgm:prSet/>
      <dgm:spPr/>
      <dgm:t>
        <a:bodyPr/>
        <a:lstStyle/>
        <a:p>
          <a:endParaRPr lang="en-US"/>
        </a:p>
      </dgm:t>
    </dgm:pt>
    <dgm:pt modelId="{0445164C-83E7-4B7C-BC69-08095CE1E61B}">
      <dgm:prSet phldrT="[Text]"/>
      <dgm:spPr/>
      <dgm:t>
        <a:bodyPr/>
        <a:lstStyle/>
        <a:p>
          <a:r>
            <a:rPr lang="en-US" dirty="0" smtClean="0"/>
            <a:t>320 x 640</a:t>
          </a:r>
          <a:endParaRPr lang="en-US" dirty="0"/>
        </a:p>
      </dgm:t>
    </dgm:pt>
    <dgm:pt modelId="{1D0F95B1-A219-4454-A757-8F2D5523EFC9}" type="parTrans" cxnId="{904B654E-6CDC-4BA7-BB89-079219288671}">
      <dgm:prSet/>
      <dgm:spPr/>
      <dgm:t>
        <a:bodyPr/>
        <a:lstStyle/>
        <a:p>
          <a:endParaRPr lang="en-US"/>
        </a:p>
      </dgm:t>
    </dgm:pt>
    <dgm:pt modelId="{EE70E404-218B-4330-8397-0A176CD5F08F}" type="sibTrans" cxnId="{904B654E-6CDC-4BA7-BB89-079219288671}">
      <dgm:prSet/>
      <dgm:spPr/>
      <dgm:t>
        <a:bodyPr/>
        <a:lstStyle/>
        <a:p>
          <a:endParaRPr lang="en-US"/>
        </a:p>
      </dgm:t>
    </dgm:pt>
    <dgm:pt modelId="{D143704B-91CC-4C0E-B613-85F0D05BC2FF}" type="pres">
      <dgm:prSet presAssocID="{964B3ED8-519F-42E4-B95D-0EB4C32EC7DD}" presName="Name0" presStyleCnt="0">
        <dgm:presLayoutVars>
          <dgm:dir/>
          <dgm:animLvl val="lvl"/>
          <dgm:resizeHandles val="exact"/>
        </dgm:presLayoutVars>
      </dgm:prSet>
      <dgm:spPr/>
    </dgm:pt>
    <dgm:pt modelId="{674896B0-4F64-43F3-B060-ED40E991527E}" type="pres">
      <dgm:prSet presAssocID="{0445164C-83E7-4B7C-BC69-08095CE1E61B}" presName="boxAndChildren" presStyleCnt="0"/>
      <dgm:spPr/>
    </dgm:pt>
    <dgm:pt modelId="{0D808D30-B139-429E-A0DF-096C8CBE2645}" type="pres">
      <dgm:prSet presAssocID="{0445164C-83E7-4B7C-BC69-08095CE1E61B}" presName="parentTextBox" presStyleLbl="node1" presStyleIdx="0" presStyleCnt="2"/>
      <dgm:spPr/>
      <dgm:t>
        <a:bodyPr/>
        <a:lstStyle/>
        <a:p>
          <a:endParaRPr lang="en-US"/>
        </a:p>
      </dgm:t>
    </dgm:pt>
    <dgm:pt modelId="{084B6492-7D7A-45D5-AB6B-03B63DEB005A}" type="pres">
      <dgm:prSet presAssocID="{FEED710C-628B-42B2-AAA3-FAD80295001D}" presName="sp" presStyleCnt="0"/>
      <dgm:spPr/>
    </dgm:pt>
    <dgm:pt modelId="{9B7F89D2-AC6B-4836-8004-75D7342220B5}" type="pres">
      <dgm:prSet presAssocID="{1D284106-DFFF-4A5E-ABC6-021FA549CECA}" presName="arrowAndChildren" presStyleCnt="0"/>
      <dgm:spPr/>
    </dgm:pt>
    <dgm:pt modelId="{9D3F2CA7-7F81-4212-9621-E626B724FED4}" type="pres">
      <dgm:prSet presAssocID="{1D284106-DFFF-4A5E-ABC6-021FA549CECA}" presName="parentTextArrow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F2D179DD-D208-41EE-80A9-6AF66D8BBB7E}" type="presOf" srcId="{0445164C-83E7-4B7C-BC69-08095CE1E61B}" destId="{0D808D30-B139-429E-A0DF-096C8CBE2645}" srcOrd="0" destOrd="0" presId="urn:microsoft.com/office/officeart/2005/8/layout/process4"/>
    <dgm:cxn modelId="{FC8216B0-2C22-4AF4-B6E9-43BF43168A3C}" srcId="{964B3ED8-519F-42E4-B95D-0EB4C32EC7DD}" destId="{1D284106-DFFF-4A5E-ABC6-021FA549CECA}" srcOrd="0" destOrd="0" parTransId="{3ED46182-9308-415D-8FDA-58B306A8A36E}" sibTransId="{FEED710C-628B-42B2-AAA3-FAD80295001D}"/>
    <dgm:cxn modelId="{B5CF5342-906C-4BEF-808E-4F05A182BEBC}" type="presOf" srcId="{1D284106-DFFF-4A5E-ABC6-021FA549CECA}" destId="{9D3F2CA7-7F81-4212-9621-E626B724FED4}" srcOrd="0" destOrd="0" presId="urn:microsoft.com/office/officeart/2005/8/layout/process4"/>
    <dgm:cxn modelId="{A2E4B90D-1324-416D-912F-1C26A8085FAB}" type="presOf" srcId="{964B3ED8-519F-42E4-B95D-0EB4C32EC7DD}" destId="{D143704B-91CC-4C0E-B613-85F0D05BC2FF}" srcOrd="0" destOrd="0" presId="urn:microsoft.com/office/officeart/2005/8/layout/process4"/>
    <dgm:cxn modelId="{904B654E-6CDC-4BA7-BB89-079219288671}" srcId="{964B3ED8-519F-42E4-B95D-0EB4C32EC7DD}" destId="{0445164C-83E7-4B7C-BC69-08095CE1E61B}" srcOrd="1" destOrd="0" parTransId="{1D0F95B1-A219-4454-A757-8F2D5523EFC9}" sibTransId="{EE70E404-218B-4330-8397-0A176CD5F08F}"/>
    <dgm:cxn modelId="{C52F66E2-4EC3-460B-AC68-C1100435983F}" type="presParOf" srcId="{D143704B-91CC-4C0E-B613-85F0D05BC2FF}" destId="{674896B0-4F64-43F3-B060-ED40E991527E}" srcOrd="0" destOrd="0" presId="urn:microsoft.com/office/officeart/2005/8/layout/process4"/>
    <dgm:cxn modelId="{EAD62C28-18D1-4318-BCF4-1F01DED32498}" type="presParOf" srcId="{674896B0-4F64-43F3-B060-ED40E991527E}" destId="{0D808D30-B139-429E-A0DF-096C8CBE2645}" srcOrd="0" destOrd="0" presId="urn:microsoft.com/office/officeart/2005/8/layout/process4"/>
    <dgm:cxn modelId="{8DB5E6F0-C4EB-4F05-960E-1108A4049445}" type="presParOf" srcId="{D143704B-91CC-4C0E-B613-85F0D05BC2FF}" destId="{084B6492-7D7A-45D5-AB6B-03B63DEB005A}" srcOrd="1" destOrd="0" presId="urn:microsoft.com/office/officeart/2005/8/layout/process4"/>
    <dgm:cxn modelId="{CA64FD32-512B-436B-8E12-1D1FAE9A6B61}" type="presParOf" srcId="{D143704B-91CC-4C0E-B613-85F0D05BC2FF}" destId="{9B7F89D2-AC6B-4836-8004-75D7342220B5}" srcOrd="2" destOrd="0" presId="urn:microsoft.com/office/officeart/2005/8/layout/process4"/>
    <dgm:cxn modelId="{9BA66119-3DD2-4307-A50C-37223CC0ED95}" type="presParOf" srcId="{9B7F89D2-AC6B-4836-8004-75D7342220B5}" destId="{9D3F2CA7-7F81-4212-9621-E626B724FED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49576-D329-457E-B797-FDFF34B7575B}">
      <dsp:nvSpPr>
        <dsp:cNvPr id="0" name=""/>
        <dsp:cNvSpPr/>
      </dsp:nvSpPr>
      <dsp:spPr>
        <a:xfrm>
          <a:off x="2518653" y="1821"/>
          <a:ext cx="3633336" cy="16433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Mean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High computation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More than 30 min for single image (i5, 8GB ram)</a:t>
          </a:r>
          <a:endParaRPr lang="en-US" sz="2000" kern="1200" dirty="0"/>
        </a:p>
      </dsp:txBody>
      <dsp:txXfrm>
        <a:off x="2518653" y="1821"/>
        <a:ext cx="3633336" cy="1643300"/>
      </dsp:txXfrm>
    </dsp:sp>
    <dsp:sp modelId="{4A29802D-D4B0-49B8-995D-73A3AFFF8F7D}">
      <dsp:nvSpPr>
        <dsp:cNvPr id="0" name=""/>
        <dsp:cNvSpPr/>
      </dsp:nvSpPr>
      <dsp:spPr>
        <a:xfrm>
          <a:off x="729099" y="1821"/>
          <a:ext cx="1626867" cy="164330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D685CA-D2CC-469B-9CF9-C2D3C45D7BB8}">
      <dsp:nvSpPr>
        <dsp:cNvPr id="0" name=""/>
        <dsp:cNvSpPr/>
      </dsp:nvSpPr>
      <dsp:spPr>
        <a:xfrm>
          <a:off x="729099" y="1918086"/>
          <a:ext cx="3633336" cy="16433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Median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Take less amount of time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Around 3 min</a:t>
          </a:r>
          <a:endParaRPr lang="en-US" sz="2000" kern="1200" dirty="0"/>
        </a:p>
      </dsp:txBody>
      <dsp:txXfrm>
        <a:off x="729099" y="1918086"/>
        <a:ext cx="3633336" cy="1643300"/>
      </dsp:txXfrm>
    </dsp:sp>
    <dsp:sp modelId="{3D7AAADE-E616-49CF-9D31-78A530502D4C}">
      <dsp:nvSpPr>
        <dsp:cNvPr id="0" name=""/>
        <dsp:cNvSpPr/>
      </dsp:nvSpPr>
      <dsp:spPr>
        <a:xfrm>
          <a:off x="4525123" y="1916265"/>
          <a:ext cx="1626867" cy="16433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08D30-B139-429E-A0DF-096C8CBE2645}">
      <dsp:nvSpPr>
        <dsp:cNvPr id="0" name=""/>
        <dsp:cNvSpPr/>
      </dsp:nvSpPr>
      <dsp:spPr>
        <a:xfrm>
          <a:off x="0" y="2149485"/>
          <a:ext cx="3999345" cy="141029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320 x 640</a:t>
          </a:r>
          <a:endParaRPr lang="en-US" sz="5000" kern="1200" dirty="0"/>
        </a:p>
      </dsp:txBody>
      <dsp:txXfrm>
        <a:off x="0" y="2149485"/>
        <a:ext cx="3999345" cy="1410295"/>
      </dsp:txXfrm>
    </dsp:sp>
    <dsp:sp modelId="{9D3F2CA7-7F81-4212-9621-E626B724FED4}">
      <dsp:nvSpPr>
        <dsp:cNvPr id="0" name=""/>
        <dsp:cNvSpPr/>
      </dsp:nvSpPr>
      <dsp:spPr>
        <a:xfrm rot="10800000">
          <a:off x="0" y="1605"/>
          <a:ext cx="3999345" cy="2169034"/>
        </a:xfrm>
        <a:prstGeom prst="upArrowCallou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1600 x 3200</a:t>
          </a:r>
          <a:endParaRPr lang="en-US" sz="5000" kern="1200" dirty="0"/>
        </a:p>
      </dsp:txBody>
      <dsp:txXfrm rot="10800000">
        <a:off x="0" y="1605"/>
        <a:ext cx="3999345" cy="1409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1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65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0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9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5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5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4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43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7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11F825D-C6DD-4E24-9F0E-69F09DF327F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DDD45D4-F8A6-4B2E-BA3F-94412B1C4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8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HYPERSPECTRAL IMAGE SEGMENTATION AND ANALYSIS </a:t>
            </a:r>
            <a:r>
              <a:rPr lang="en-US" sz="3200" b="1" dirty="0" smtClean="0"/>
              <a:t>TOWARDS AUTOMATED NON-DESTRUCTIVE MEASUREMENTS </a:t>
            </a:r>
            <a:r>
              <a:rPr lang="en-US" sz="3200" b="1" dirty="0"/>
              <a:t>OF </a:t>
            </a:r>
            <a:r>
              <a:rPr lang="en-US" sz="3200" b="1" dirty="0" smtClean="0"/>
              <a:t>OLIGOSACCHARIDES AND </a:t>
            </a:r>
            <a:r>
              <a:rPr lang="en-US" sz="3200" b="1" dirty="0"/>
              <a:t>OTHER TRAITS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Segmentation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123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only single channel</a:t>
            </a:r>
            <a:endParaRPr lang="en-US" dirty="0"/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27" y="1920434"/>
            <a:ext cx="1821872" cy="4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210" y="1920433"/>
            <a:ext cx="1821872" cy="4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793" y="1920432"/>
            <a:ext cx="1821872" cy="4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376" y="1920431"/>
            <a:ext cx="1821872" cy="45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209964" y="2225964"/>
            <a:ext cx="17826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Still it contains noises around grains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00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35772"/>
            <a:ext cx="10058400" cy="1328373"/>
          </a:xfrm>
        </p:spPr>
        <p:txBody>
          <a:bodyPr/>
          <a:lstStyle/>
          <a:p>
            <a:r>
              <a:rPr lang="en-US" dirty="0" smtClean="0"/>
              <a:t>Variable Transformation</a:t>
            </a:r>
            <a:endParaRPr lang="en-US" dirty="0"/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452" y="2045117"/>
            <a:ext cx="1847456" cy="46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88" y="2045117"/>
            <a:ext cx="1847456" cy="46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924" y="2045117"/>
            <a:ext cx="1847456" cy="46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160" y="2045116"/>
            <a:ext cx="1847456" cy="461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97527" y="2198255"/>
            <a:ext cx="20874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Goal: </a:t>
            </a:r>
          </a:p>
          <a:p>
            <a:r>
              <a:rPr lang="en-US" dirty="0" smtClean="0"/>
              <a:t>keep grains well separated</a:t>
            </a:r>
          </a:p>
          <a:p>
            <a:endParaRPr lang="en-US" dirty="0"/>
          </a:p>
          <a:p>
            <a:r>
              <a:rPr lang="en-US" dirty="0" smtClean="0"/>
              <a:t>Approach:</a:t>
            </a:r>
          </a:p>
          <a:p>
            <a:r>
              <a:rPr lang="en-US" dirty="0" smtClean="0"/>
              <a:t>Quadratic transformation</a:t>
            </a:r>
          </a:p>
          <a:p>
            <a:r>
              <a:rPr lang="en-US" dirty="0" smtClean="0"/>
              <a:t>pushing back to the range of 0-255</a:t>
            </a:r>
          </a:p>
          <a:p>
            <a:endParaRPr lang="en-US" dirty="0"/>
          </a:p>
          <a:p>
            <a:r>
              <a:rPr lang="en-US" dirty="0" smtClean="0"/>
              <a:t>Pros: </a:t>
            </a:r>
          </a:p>
          <a:p>
            <a:r>
              <a:rPr lang="en-US" dirty="0" smtClean="0"/>
              <a:t>can pick a global threshold easier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65439" y="3587992"/>
                <a:ext cx="77412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439" y="3587992"/>
                <a:ext cx="77412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4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848" y="3346520"/>
            <a:ext cx="2864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Radius is based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Moore neighborhood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9848" y="2489416"/>
            <a:ext cx="2244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Radius = 5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points = 50 </a:t>
            </a:r>
            <a:endParaRPr lang="en-US" dirty="0"/>
          </a:p>
        </p:txBody>
      </p:sp>
      <p:pic>
        <p:nvPicPr>
          <p:cNvPr id="7" name="Picture 6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87" y="2355271"/>
            <a:ext cx="1688502" cy="42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09" y="2355273"/>
            <a:ext cx="1688502" cy="42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431" y="2355272"/>
            <a:ext cx="1688502" cy="421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353" y="2355271"/>
            <a:ext cx="1688502" cy="4218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69848" y="535154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Removing Noises: </a:t>
            </a:r>
            <a:br>
              <a:rPr lang="en-US" dirty="0" smtClean="0"/>
            </a:br>
            <a:r>
              <a:rPr lang="en-US" b="1" dirty="0" smtClean="0"/>
              <a:t>structuring element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5429" y="4337769"/>
            <a:ext cx="2864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any pixel, if the number of neighbors being equal or larger than minimum points (50), its kept otherwise its value is changed to zero.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654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Pick Grains from middle of Spike</a:t>
            </a:r>
            <a:endParaRPr lang="en-US" sz="4800" dirty="0"/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266" y="1450109"/>
            <a:ext cx="2034309" cy="5088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069848" y="2092420"/>
            <a:ext cx="44812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started from middle point of area where spikes are located and expanded its area until we cover 2000 pixels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069848" y="3809742"/>
            <a:ext cx="42687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grain consist of around 20 X 20 pixels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47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654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Pick Grains from middle of Spike</a:t>
            </a:r>
            <a:endParaRPr lang="en-US" sz="4800" dirty="0"/>
          </a:p>
        </p:txBody>
      </p:sp>
      <p:pic>
        <p:nvPicPr>
          <p:cNvPr id="7" name="Picture 6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73" y="1920432"/>
            <a:ext cx="1821873" cy="455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920431"/>
            <a:ext cx="1821873" cy="455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127" y="1920430"/>
            <a:ext cx="1821873" cy="455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054" y="1920429"/>
            <a:ext cx="1821873" cy="455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ahmad\PycharmProjects\HySacsProj\SegmentedImages\SWIR\038367_SWIR_320m_SN3505_5000_us_2014-11-14T122812_corr_rad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9" y="1920429"/>
            <a:ext cx="1819850" cy="4552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7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2682"/>
          </a:xfrm>
        </p:spPr>
        <p:txBody>
          <a:bodyPr/>
          <a:lstStyle/>
          <a:p>
            <a:r>
              <a:rPr lang="en-US" dirty="0" smtClean="0"/>
              <a:t>VNIR images</a:t>
            </a:r>
            <a:endParaRPr lang="en-US" dirty="0"/>
          </a:p>
        </p:txBody>
      </p:sp>
      <p:pic>
        <p:nvPicPr>
          <p:cNvPr id="4" name="Picture 3" descr="G:\IntactVNIR\038367_20000_us_2x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74" y="2355271"/>
            <a:ext cx="2013908" cy="402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:\IntactVNIR\038368_20000_us_2x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36" y="2355274"/>
            <a:ext cx="2013908" cy="402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:\IntactVNIR\038374_20000_us_2x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98" y="2355271"/>
            <a:ext cx="2013908" cy="402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IntactVNIR\038375_20000_us_2x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60" y="2355272"/>
            <a:ext cx="2013908" cy="40231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318575" y="885503"/>
            <a:ext cx="1768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1600 x 3200 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69848" y="1587314"/>
            <a:ext cx="5638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Three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channels: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159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152,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120</a:t>
            </a:r>
          </a:p>
          <a:p>
            <a:r>
              <a:rPr lang="en-US" dirty="0" smtClean="0"/>
              <a:t>Only area where spikes are located are kept for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7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Resize VNIR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16779724"/>
              </p:ext>
            </p:extLst>
          </p:nvPr>
        </p:nvGraphicFramePr>
        <p:xfrm>
          <a:off x="4839855" y="2447635"/>
          <a:ext cx="6881090" cy="356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60286988"/>
              </p:ext>
            </p:extLst>
          </p:nvPr>
        </p:nvGraphicFramePr>
        <p:xfrm>
          <a:off x="1069848" y="2447635"/>
          <a:ext cx="3999345" cy="356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639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2682"/>
          </a:xfrm>
        </p:spPr>
        <p:txBody>
          <a:bodyPr/>
          <a:lstStyle/>
          <a:p>
            <a:r>
              <a:rPr lang="en-US" dirty="0" smtClean="0"/>
              <a:t>VNIR images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18575" y="885503"/>
            <a:ext cx="1457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320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640 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69848" y="1587314"/>
            <a:ext cx="5638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Three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channels: </a:t>
            </a:r>
            <a:r>
              <a:rPr lang="en-US" dirty="0"/>
              <a:t>23, 31, </a:t>
            </a:r>
            <a:r>
              <a:rPr lang="en-US" dirty="0" smtClean="0"/>
              <a:t>39</a:t>
            </a:r>
          </a:p>
          <a:p>
            <a:r>
              <a:rPr lang="en-US" dirty="0" smtClean="0"/>
              <a:t>Only area where spikes are located are kept for processing</a:t>
            </a:r>
            <a:endParaRPr lang="en-US" dirty="0"/>
          </a:p>
        </p:txBody>
      </p:sp>
      <p:pic>
        <p:nvPicPr>
          <p:cNvPr id="10" name="Picture 9" descr="G:\IntactVNIR\038367_20000_us_2x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89" y="2364510"/>
            <a:ext cx="2004661" cy="400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G:\IntactVNIR\038368_20000_us_2x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213" y="2364512"/>
            <a:ext cx="2004661" cy="400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G:\IntactVNIR\038374_20000_us_2x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337" y="2364510"/>
            <a:ext cx="2004661" cy="400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G:\IntactVNIR\038375_20000_us_2x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461" y="2364510"/>
            <a:ext cx="2004661" cy="400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41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65477"/>
          </a:xfrm>
        </p:spPr>
        <p:txBody>
          <a:bodyPr/>
          <a:lstStyle/>
          <a:p>
            <a:r>
              <a:rPr lang="en-US" dirty="0" smtClean="0"/>
              <a:t>After Applying Mask</a:t>
            </a:r>
            <a:endParaRPr lang="en-US" dirty="0"/>
          </a:p>
        </p:txBody>
      </p:sp>
      <p:pic>
        <p:nvPicPr>
          <p:cNvPr id="4" name="Picture 3" descr="G:\IntactVNIR\038367_20000_us_2x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235" y="2235201"/>
            <a:ext cx="2099445" cy="419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:\IntactVNIR\038368_20000_us_2x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36" y="2235201"/>
            <a:ext cx="2099445" cy="419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:\IntactVNIR\038374_20000_us_2x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037" y="2235200"/>
            <a:ext cx="2099445" cy="419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IntactVNIR\038375_20000_us_2x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438" y="2235200"/>
            <a:ext cx="2099445" cy="41940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95911" y="2235200"/>
            <a:ext cx="162256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lower_bounds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(0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0, 80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 err="1" smtClean="0"/>
              <a:t>upper_bounds</a:t>
            </a:r>
            <a:r>
              <a:rPr lang="en-US" dirty="0" smtClean="0"/>
              <a:t>:</a:t>
            </a:r>
          </a:p>
          <a:p>
            <a:r>
              <a:rPr lang="en-US" dirty="0" smtClean="0"/>
              <a:t>(10</a:t>
            </a:r>
            <a:r>
              <a:rPr lang="en-US" dirty="0"/>
              <a:t>, 250, 255)</a:t>
            </a:r>
          </a:p>
        </p:txBody>
      </p:sp>
    </p:spTree>
    <p:extLst>
      <p:ext uri="{BB962C8B-B14F-4D97-AF65-F5344CB8AC3E}">
        <p14:creationId xmlns:p14="http://schemas.microsoft.com/office/powerpoint/2010/main" val="1164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only single channel</a:t>
            </a:r>
            <a:endParaRPr lang="en-US" dirty="0"/>
          </a:p>
        </p:txBody>
      </p:sp>
      <p:pic>
        <p:nvPicPr>
          <p:cNvPr id="4" name="Picture 3" descr="G:\IntactVNIR\038367_20000_us_2x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20" y="1991717"/>
            <a:ext cx="2237510" cy="446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:\IntactVNIR\038368_20000_us_2x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1" y="1991717"/>
            <a:ext cx="2237510" cy="446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:\IntactVNIR\038374_20000_us_2x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183" y="1991717"/>
            <a:ext cx="2237510" cy="446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IntactVNIR\038375_20000_us_2x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665" y="1991717"/>
            <a:ext cx="2237510" cy="4469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831605" cy="1609344"/>
          </a:xfrm>
        </p:spPr>
        <p:txBody>
          <a:bodyPr/>
          <a:lstStyle/>
          <a:p>
            <a:r>
              <a:rPr lang="en-US" dirty="0" smtClean="0"/>
              <a:t>Grayscale Representation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00027" y="3430408"/>
                <a:ext cx="36856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∙256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027" y="3430408"/>
                <a:ext cx="3685624" cy="276999"/>
              </a:xfrm>
              <a:prstGeom prst="rect">
                <a:avLst/>
              </a:prstGeom>
              <a:blipFill>
                <a:blip r:embed="rId2"/>
                <a:stretch>
                  <a:fillRect l="-2149" t="-175556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453" y="341509"/>
            <a:ext cx="2461239" cy="615309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9848" y="2112787"/>
            <a:ext cx="6233641" cy="972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cap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Variable Transformation</a:t>
            </a:r>
          </a:p>
          <a:p>
            <a:pPr>
              <a:lnSpc>
                <a:spcPct val="120000"/>
              </a:lnSpc>
            </a:pPr>
            <a:r>
              <a:rPr lang="en-US" sz="3200" b="1" cap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Representation Purpose</a:t>
            </a:r>
            <a:endParaRPr lang="en-US" sz="32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14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Noises: </a:t>
            </a:r>
            <a:br>
              <a:rPr lang="en-US" dirty="0" smtClean="0"/>
            </a:br>
            <a:r>
              <a:rPr lang="en-US" b="1" dirty="0" smtClean="0"/>
              <a:t>structuring </a:t>
            </a:r>
            <a:r>
              <a:rPr lang="en-US" b="1" dirty="0"/>
              <a:t>element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0436" y="2093976"/>
            <a:ext cx="284480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Radius = 5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Minpoints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20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Iterations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2</a:t>
            </a:r>
          </a:p>
        </p:txBody>
      </p:sp>
      <p:pic>
        <p:nvPicPr>
          <p:cNvPr id="5" name="Picture 4" descr="G:\IntactVNIR\038367_20000_us_2x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614" y="2355272"/>
            <a:ext cx="2032404" cy="406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:\IntactVNIR\038368_20000_us_2x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05" y="2355272"/>
            <a:ext cx="2032404" cy="406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IntactVNIR\038374_20000_us_2x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96" y="2355272"/>
            <a:ext cx="2032404" cy="406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:\IntactVNIR\038375_20000_us_2x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87" y="2355271"/>
            <a:ext cx="2032404" cy="4060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9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Middle grains of Spike</a:t>
            </a:r>
            <a:endParaRPr lang="en-US" dirty="0"/>
          </a:p>
        </p:txBody>
      </p:sp>
      <p:pic>
        <p:nvPicPr>
          <p:cNvPr id="4" name="Picture 3" descr="G:\IntactVNIR\038367_20000_us_2x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73" y="2249776"/>
            <a:ext cx="2126672" cy="425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:\IntactVNIR\038368_20000_us_2x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76" y="2249776"/>
            <a:ext cx="2126672" cy="425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:\IntactVNIR\038374_20000_us_2x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479" y="2249776"/>
            <a:ext cx="2126672" cy="425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IntactVNIR\038375_20000_us_2x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782" y="2249775"/>
            <a:ext cx="2126672" cy="4258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5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both Images</a:t>
            </a:r>
            <a:endParaRPr lang="en-US" dirty="0"/>
          </a:p>
        </p:txBody>
      </p:sp>
      <p:pic>
        <p:nvPicPr>
          <p:cNvPr id="3" name="Picture 2" descr="G:\IntactVNIR\038367_20000_us_2x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48" y="1960181"/>
            <a:ext cx="2330823" cy="466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782" y="484631"/>
            <a:ext cx="2458402" cy="614259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9848" y="2872509"/>
                <a:ext cx="13361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2872509"/>
                <a:ext cx="13361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69848" y="3555927"/>
            <a:ext cx="444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Will result around 1000 variables</a:t>
            </a:r>
          </a:p>
          <a:p>
            <a:r>
              <a:rPr lang="en-US" sz="2400" dirty="0" smtClean="0"/>
              <a:t>Is it sufficient?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04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both Images</a:t>
            </a:r>
            <a:endParaRPr lang="en-US" dirty="0"/>
          </a:p>
        </p:txBody>
      </p:sp>
      <p:pic>
        <p:nvPicPr>
          <p:cNvPr id="4" name="Picture 3" descr="G:\IntactVNIR\038368_20000_us_2x_2014-11-14T124919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57" y="1989064"/>
            <a:ext cx="2339109" cy="468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36" y="718551"/>
            <a:ext cx="2382982" cy="59541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9848" y="2872509"/>
                <a:ext cx="13361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2872509"/>
                <a:ext cx="13361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69848" y="3555927"/>
            <a:ext cx="444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Will result around 1000 variables</a:t>
            </a:r>
          </a:p>
          <a:p>
            <a:r>
              <a:rPr lang="en-US" sz="2400" dirty="0" smtClean="0"/>
              <a:t>Is it sufficient?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50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both Images</a:t>
            </a:r>
            <a:endParaRPr lang="en-US" dirty="0"/>
          </a:p>
        </p:txBody>
      </p:sp>
      <p:pic>
        <p:nvPicPr>
          <p:cNvPr id="3" name="Picture 2" descr="G:\IntactVNIR\038374_20000_us_2x_2014-11-14T104850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48" y="1788298"/>
            <a:ext cx="2356843" cy="471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ahmad\PycharmProjects\HySacsProj\SegmentedImages\SWIR\038374_SWIR_320m_SN3505_5000_us_2014-11-14T104850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835" y="685991"/>
            <a:ext cx="2329874" cy="58214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9848" y="2872509"/>
                <a:ext cx="13361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2872509"/>
                <a:ext cx="13361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69848" y="3555927"/>
            <a:ext cx="444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Will result around 1000 variables</a:t>
            </a:r>
          </a:p>
          <a:p>
            <a:r>
              <a:rPr lang="en-US" sz="2400" dirty="0" smtClean="0"/>
              <a:t>Is it sufficient?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13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both Images</a:t>
            </a:r>
            <a:endParaRPr lang="en-US" dirty="0"/>
          </a:p>
        </p:txBody>
      </p:sp>
      <p:pic>
        <p:nvPicPr>
          <p:cNvPr id="3" name="Picture 2" descr="G:\IntactVNIR\038375_20000_us_2x_2014-11-14T110520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48" y="1955819"/>
            <a:ext cx="2329134" cy="466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ahmad\PycharmProjects\HySacsProj\SegmentedImages\SWIR\038375_SWIR_320m_SN3505_5000_us_2014-11-14T110520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145" y="484632"/>
            <a:ext cx="2455303" cy="61348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9848" y="2872509"/>
                <a:ext cx="13361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2872509"/>
                <a:ext cx="13361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69848" y="3555927"/>
            <a:ext cx="444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Will result around 1000 variables</a:t>
            </a:r>
          </a:p>
          <a:p>
            <a:r>
              <a:rPr lang="en-US" sz="2400" dirty="0" smtClean="0"/>
              <a:t>Is it sufficient?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68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79513"/>
          </a:xfrm>
        </p:spPr>
        <p:txBody>
          <a:bodyPr/>
          <a:lstStyle/>
          <a:p>
            <a:r>
              <a:rPr lang="en-US" dirty="0" smtClean="0"/>
              <a:t>Merging both images</a:t>
            </a:r>
            <a:endParaRPr lang="en-US" dirty="0"/>
          </a:p>
        </p:txBody>
      </p:sp>
      <p:pic>
        <p:nvPicPr>
          <p:cNvPr id="8" name="Picture 7" descr="C:\Users\ahmad\Downloads\Untitled 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060" y="792543"/>
            <a:ext cx="2403957" cy="59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hmad\Downloads\Untitled Diagram (1)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321" y="1468618"/>
            <a:ext cx="2322013" cy="52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069847" y="2373745"/>
            <a:ext cx="46597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Segmenting four points to merge images such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Find starting coordinates for both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Measure level of zooming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Measure rotation if there be any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836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1732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en-US" sz="2800" dirty="0" smtClean="0"/>
              <a:t>(based On Mean, </a:t>
            </a:r>
            <a:r>
              <a:rPr lang="en-US" sz="2800" dirty="0" err="1" smtClean="0"/>
              <a:t>St.dv</a:t>
            </a:r>
            <a:r>
              <a:rPr lang="en-US" sz="2800" dirty="0"/>
              <a:t>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30945"/>
              </p:ext>
            </p:extLst>
          </p:nvPr>
        </p:nvGraphicFramePr>
        <p:xfrm>
          <a:off x="1069848" y="1754908"/>
          <a:ext cx="9773643" cy="30857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0176">
                  <a:extLst>
                    <a:ext uri="{9D8B030D-6E8A-4147-A177-3AD203B41FA5}">
                      <a16:colId xmlns:a16="http://schemas.microsoft.com/office/drawing/2014/main" val="447054036"/>
                    </a:ext>
                  </a:extLst>
                </a:gridCol>
                <a:gridCol w="1403113">
                  <a:extLst>
                    <a:ext uri="{9D8B030D-6E8A-4147-A177-3AD203B41FA5}">
                      <a16:colId xmlns:a16="http://schemas.microsoft.com/office/drawing/2014/main" val="2985668351"/>
                    </a:ext>
                  </a:extLst>
                </a:gridCol>
                <a:gridCol w="1578827">
                  <a:extLst>
                    <a:ext uri="{9D8B030D-6E8A-4147-A177-3AD203B41FA5}">
                      <a16:colId xmlns:a16="http://schemas.microsoft.com/office/drawing/2014/main" val="3934514690"/>
                    </a:ext>
                  </a:extLst>
                </a:gridCol>
                <a:gridCol w="1532772">
                  <a:extLst>
                    <a:ext uri="{9D8B030D-6E8A-4147-A177-3AD203B41FA5}">
                      <a16:colId xmlns:a16="http://schemas.microsoft.com/office/drawing/2014/main" val="3120620081"/>
                    </a:ext>
                  </a:extLst>
                </a:gridCol>
                <a:gridCol w="1178379">
                  <a:extLst>
                    <a:ext uri="{9D8B030D-6E8A-4147-A177-3AD203B41FA5}">
                      <a16:colId xmlns:a16="http://schemas.microsoft.com/office/drawing/2014/main" val="72847167"/>
                    </a:ext>
                  </a:extLst>
                </a:gridCol>
                <a:gridCol w="1123825">
                  <a:extLst>
                    <a:ext uri="{9D8B030D-6E8A-4147-A177-3AD203B41FA5}">
                      <a16:colId xmlns:a16="http://schemas.microsoft.com/office/drawing/2014/main" val="1971436095"/>
                    </a:ext>
                  </a:extLst>
                </a:gridCol>
                <a:gridCol w="1226551">
                  <a:extLst>
                    <a:ext uri="{9D8B030D-6E8A-4147-A177-3AD203B41FA5}">
                      <a16:colId xmlns:a16="http://schemas.microsoft.com/office/drawing/2014/main" val="3706154774"/>
                    </a:ext>
                  </a:extLst>
                </a:gridCol>
              </a:tblGrid>
              <a:tr h="34286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Img_Name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Channel_no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std.dev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T_01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T_N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895809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Img001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150718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Img001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432546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Img001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7052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02556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655289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Img460</a:t>
                      </a: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284043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Img460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55972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Img460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687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90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17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Second Dataset </a:t>
            </a:r>
            <a:br>
              <a:rPr lang="en-US" dirty="0" smtClean="0"/>
            </a:br>
            <a:r>
              <a:rPr lang="en-US" sz="2700" dirty="0" smtClean="0"/>
              <a:t>(Merging SWIR and VNIR based on coordinates)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566209"/>
              </p:ext>
            </p:extLst>
          </p:nvPr>
        </p:nvGraphicFramePr>
        <p:xfrm>
          <a:off x="1069848" y="1782618"/>
          <a:ext cx="9982940" cy="4800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4661">
                  <a:extLst>
                    <a:ext uri="{9D8B030D-6E8A-4147-A177-3AD203B41FA5}">
                      <a16:colId xmlns:a16="http://schemas.microsoft.com/office/drawing/2014/main" val="447054036"/>
                    </a:ext>
                  </a:extLst>
                </a:gridCol>
                <a:gridCol w="701927">
                  <a:extLst>
                    <a:ext uri="{9D8B030D-6E8A-4147-A177-3AD203B41FA5}">
                      <a16:colId xmlns:a16="http://schemas.microsoft.com/office/drawing/2014/main" val="2837374427"/>
                    </a:ext>
                  </a:extLst>
                </a:gridCol>
                <a:gridCol w="674291">
                  <a:extLst>
                    <a:ext uri="{9D8B030D-6E8A-4147-A177-3AD203B41FA5}">
                      <a16:colId xmlns:a16="http://schemas.microsoft.com/office/drawing/2014/main" val="3276253671"/>
                    </a:ext>
                  </a:extLst>
                </a:gridCol>
                <a:gridCol w="1322297">
                  <a:extLst>
                    <a:ext uri="{9D8B030D-6E8A-4147-A177-3AD203B41FA5}">
                      <a16:colId xmlns:a16="http://schemas.microsoft.com/office/drawing/2014/main" val="3934514690"/>
                    </a:ext>
                  </a:extLst>
                </a:gridCol>
                <a:gridCol w="998294">
                  <a:extLst>
                    <a:ext uri="{9D8B030D-6E8A-4147-A177-3AD203B41FA5}">
                      <a16:colId xmlns:a16="http://schemas.microsoft.com/office/drawing/2014/main" val="2167653779"/>
                    </a:ext>
                  </a:extLst>
                </a:gridCol>
                <a:gridCol w="998294">
                  <a:extLst>
                    <a:ext uri="{9D8B030D-6E8A-4147-A177-3AD203B41FA5}">
                      <a16:colId xmlns:a16="http://schemas.microsoft.com/office/drawing/2014/main" val="3120620081"/>
                    </a:ext>
                  </a:extLst>
                </a:gridCol>
                <a:gridCol w="998294">
                  <a:extLst>
                    <a:ext uri="{9D8B030D-6E8A-4147-A177-3AD203B41FA5}">
                      <a16:colId xmlns:a16="http://schemas.microsoft.com/office/drawing/2014/main" val="1902331289"/>
                    </a:ext>
                  </a:extLst>
                </a:gridCol>
                <a:gridCol w="998294">
                  <a:extLst>
                    <a:ext uri="{9D8B030D-6E8A-4147-A177-3AD203B41FA5}">
                      <a16:colId xmlns:a16="http://schemas.microsoft.com/office/drawing/2014/main" val="72847167"/>
                    </a:ext>
                  </a:extLst>
                </a:gridCol>
                <a:gridCol w="998294">
                  <a:extLst>
                    <a:ext uri="{9D8B030D-6E8A-4147-A177-3AD203B41FA5}">
                      <a16:colId xmlns:a16="http://schemas.microsoft.com/office/drawing/2014/main" val="1971436095"/>
                    </a:ext>
                  </a:extLst>
                </a:gridCol>
                <a:gridCol w="998294">
                  <a:extLst>
                    <a:ext uri="{9D8B030D-6E8A-4147-A177-3AD203B41FA5}">
                      <a16:colId xmlns:a16="http://schemas.microsoft.com/office/drawing/2014/main" val="3706154774"/>
                    </a:ext>
                  </a:extLst>
                </a:gridCol>
              </a:tblGrid>
              <a:tr h="34286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Img_Name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Ch_001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Ch_002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Ch_416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T_01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T_N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895809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Img001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150718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Img001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432546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Img001</a:t>
                      </a: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7052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Img001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02556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Img001</a:t>
                      </a: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655289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Img001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284043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55972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Img460</a:t>
                      </a: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687764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Img460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67581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Img460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131130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Img460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91766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Img460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06558"/>
                  </a:ext>
                </a:extLst>
              </a:tr>
              <a:tr h="34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Img460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042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23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75" y="572655"/>
            <a:ext cx="10058400" cy="1015996"/>
          </a:xfrm>
        </p:spPr>
        <p:txBody>
          <a:bodyPr/>
          <a:lstStyle/>
          <a:p>
            <a:r>
              <a:rPr lang="en-US" dirty="0" smtClean="0"/>
              <a:t>Project Status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307790"/>
              </p:ext>
            </p:extLst>
          </p:nvPr>
        </p:nvGraphicFramePr>
        <p:xfrm>
          <a:off x="1069975" y="1588652"/>
          <a:ext cx="10050607" cy="53344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20498">
                  <a:extLst>
                    <a:ext uri="{9D8B030D-6E8A-4147-A177-3AD203B41FA5}">
                      <a16:colId xmlns:a16="http://schemas.microsoft.com/office/drawing/2014/main" val="88163498"/>
                    </a:ext>
                  </a:extLst>
                </a:gridCol>
                <a:gridCol w="1533236">
                  <a:extLst>
                    <a:ext uri="{9D8B030D-6E8A-4147-A177-3AD203B41FA5}">
                      <a16:colId xmlns:a16="http://schemas.microsoft.com/office/drawing/2014/main" val="138100079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096001906"/>
                    </a:ext>
                  </a:extLst>
                </a:gridCol>
                <a:gridCol w="4285673">
                  <a:extLst>
                    <a:ext uri="{9D8B030D-6E8A-4147-A177-3AD203B41FA5}">
                      <a16:colId xmlns:a16="http://schemas.microsoft.com/office/drawing/2014/main" val="2415078265"/>
                    </a:ext>
                  </a:extLst>
                </a:gridCol>
              </a:tblGrid>
              <a:tr h="3339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Tasks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Expected</a:t>
                      </a:r>
                      <a:r>
                        <a:rPr lang="en-US" sz="1600" baseline="0" dirty="0" smtClean="0"/>
                        <a:t> 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Assigned to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22650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Literature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12.Dec.2019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 team</a:t>
                      </a:r>
                      <a:r>
                        <a:rPr lang="en-US" sz="1600" baseline="0" dirty="0" smtClean="0"/>
                        <a:t> members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18930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01.Mar.2020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97376"/>
                  </a:ext>
                </a:extLst>
              </a:tr>
              <a:tr h="823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Management</a:t>
                      </a:r>
                      <a:r>
                        <a:rPr lang="en-US" sz="1600" baseline="0" dirty="0" smtClean="0"/>
                        <a:t> of Data (downloading images and resizing VNIR images)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05.Mar.2020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Ramkishore</a:t>
                      </a:r>
                      <a:endParaRPr 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982787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Merging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10.Mar.2020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Saied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470744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Preparing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15.Mar.2020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Saied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941067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AI</a:t>
                      </a:r>
                      <a:r>
                        <a:rPr lang="en-US" sz="1600" baseline="0" dirty="0" smtClean="0"/>
                        <a:t> model 1 (based separate data sets of each SWIR and VNIR images)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01.Apr.2020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Amit, </a:t>
                      </a:r>
                      <a:r>
                        <a:rPr lang="en-US" sz="1600" dirty="0" err="1" smtClean="0"/>
                        <a:t>Ramkishore</a:t>
                      </a:r>
                      <a:r>
                        <a:rPr lang="en-US" sz="1600" dirty="0" smtClean="0"/>
                        <a:t>,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82144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AI model 2 (based on mean and </a:t>
                      </a:r>
                      <a:r>
                        <a:rPr kumimoji="0" lang="en-US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std.dev</a:t>
                      </a: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of merged SWIR and VNIR)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01.Apr.2020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err="1" smtClean="0"/>
                        <a:t>Devish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baseline="0" dirty="0" err="1" smtClean="0"/>
                        <a:t>Sudheer</a:t>
                      </a:r>
                      <a:endParaRPr 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484297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AI 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01.Apr.2020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Saied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589669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AI 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01.Apr.2020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Raman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234556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Comparing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Saied, Amit, Raman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9970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Amit, Raman, </a:t>
                      </a:r>
                      <a:r>
                        <a:rPr lang="en-US" sz="1600" dirty="0" err="1" smtClean="0"/>
                        <a:t>Ramkishore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Sudheer</a:t>
                      </a:r>
                      <a:r>
                        <a:rPr lang="en-US" sz="1600" dirty="0" smtClean="0"/>
                        <a:t>,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Devish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022104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2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73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400" y="648208"/>
            <a:ext cx="10665982" cy="1282192"/>
          </a:xfrm>
        </p:spPr>
        <p:txBody>
          <a:bodyPr>
            <a:noAutofit/>
          </a:bodyPr>
          <a:lstStyle/>
          <a:p>
            <a:r>
              <a:rPr lang="en-US" dirty="0" smtClean="0"/>
              <a:t>Which Wavelengths?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3" y="3084516"/>
            <a:ext cx="1234440" cy="308610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64" y="3084515"/>
            <a:ext cx="1235364" cy="30884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09" y="3082205"/>
            <a:ext cx="1235364" cy="30884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54" y="3079895"/>
            <a:ext cx="1236288" cy="3090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99" y="3079894"/>
            <a:ext cx="1236288" cy="30907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344" y="3082205"/>
            <a:ext cx="1235364" cy="30884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11" y="3082205"/>
            <a:ext cx="1235364" cy="30884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807" y="3082205"/>
            <a:ext cx="1235364" cy="3088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875" y="3079894"/>
            <a:ext cx="1236289" cy="30907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9400" y="6170617"/>
            <a:ext cx="11146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dirty="0" smtClean="0"/>
              <a:t>                   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r>
            <a:r>
              <a:rPr lang="en-US" dirty="0" smtClean="0"/>
              <a:t>                  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64</a:t>
            </a:r>
            <a:r>
              <a:rPr lang="en-US" dirty="0" smtClean="0"/>
              <a:t>                 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96</a:t>
            </a:r>
            <a:r>
              <a:rPr lang="en-US" dirty="0" smtClean="0"/>
              <a:t>                 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128         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160         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192                  224                256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6471" y="2105890"/>
            <a:ext cx="601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SWIR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256 bands</a:t>
            </a:r>
          </a:p>
        </p:txBody>
      </p:sp>
    </p:spTree>
    <p:extLst>
      <p:ext uri="{BB962C8B-B14F-4D97-AF65-F5344CB8AC3E}">
        <p14:creationId xmlns:p14="http://schemas.microsoft.com/office/powerpoint/2010/main" val="13324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Leaves spectrum vs grains spectrum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482" y="2035136"/>
            <a:ext cx="3136024" cy="4101732"/>
          </a:xfrm>
          <a:ln w="28575">
            <a:solidFill>
              <a:srgbClr val="00B05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8561" y="3858345"/>
            <a:ext cx="2922612" cy="163443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5073776" y="1720664"/>
            <a:ext cx="2290813" cy="4747491"/>
            <a:chOff x="7161196" y="1720664"/>
            <a:chExt cx="2290813" cy="4747491"/>
          </a:xfrm>
        </p:grpSpPr>
        <p:grpSp>
          <p:nvGrpSpPr>
            <p:cNvPr id="10" name="Group 9"/>
            <p:cNvGrpSpPr/>
            <p:nvPr/>
          </p:nvGrpSpPr>
          <p:grpSpPr>
            <a:xfrm>
              <a:off x="7510962" y="1720664"/>
              <a:ext cx="1640693" cy="4747491"/>
              <a:chOff x="7809346" y="1727200"/>
              <a:chExt cx="1640693" cy="474749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9346" y="2043544"/>
                <a:ext cx="1640693" cy="4101732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/>
              <p:nvPr/>
            </p:nvCxnSpPr>
            <p:spPr>
              <a:xfrm>
                <a:off x="8774544" y="1727200"/>
                <a:ext cx="0" cy="4747491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/>
          </p:nvCxnSpPr>
          <p:spPr>
            <a:xfrm flipH="1">
              <a:off x="7161196" y="5024386"/>
              <a:ext cx="2290813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7161196" y="4618517"/>
              <a:ext cx="2290813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552010" y="6289962"/>
            <a:ext cx="3728286" cy="369332"/>
            <a:chOff x="7552010" y="6289962"/>
            <a:chExt cx="3728286" cy="3693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7552010" y="6299200"/>
              <a:ext cx="3688645" cy="0"/>
            </a:xfrm>
            <a:prstGeom prst="straightConnector1">
              <a:avLst/>
            </a:prstGeom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723421" y="6289962"/>
              <a:ext cx="556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256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72043" y="6289962"/>
              <a:ext cx="556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9430" y="1720665"/>
            <a:ext cx="10880866" cy="4938630"/>
            <a:chOff x="399430" y="1720665"/>
            <a:chExt cx="10880866" cy="49386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4398" y="3857175"/>
              <a:ext cx="2922614" cy="1636776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grpSp>
          <p:nvGrpSpPr>
            <p:cNvPr id="17" name="Group 16"/>
            <p:cNvGrpSpPr/>
            <p:nvPr/>
          </p:nvGrpSpPr>
          <p:grpSpPr>
            <a:xfrm rot="5400000">
              <a:off x="-809801" y="4377301"/>
              <a:ext cx="3003045" cy="584583"/>
              <a:chOff x="7552010" y="6196189"/>
              <a:chExt cx="3688645" cy="584583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7552010" y="6299200"/>
                <a:ext cx="3688645" cy="0"/>
              </a:xfrm>
              <a:prstGeom prst="straightConnector1">
                <a:avLst/>
              </a:prstGeom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 rot="16200000">
                <a:off x="10655354" y="6317669"/>
                <a:ext cx="556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256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7572044" y="6289961"/>
                <a:ext cx="556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  <p:pic>
          <p:nvPicPr>
            <p:cNvPr id="21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482" y="2035137"/>
              <a:ext cx="3136024" cy="4101732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8561" y="3858346"/>
              <a:ext cx="2922612" cy="1634435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24" name="Group 23"/>
            <p:cNvGrpSpPr/>
            <p:nvPr/>
          </p:nvGrpSpPr>
          <p:grpSpPr>
            <a:xfrm>
              <a:off x="5073776" y="1720665"/>
              <a:ext cx="2290813" cy="4747491"/>
              <a:chOff x="7161196" y="1720664"/>
              <a:chExt cx="2290813" cy="474749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510962" y="1720664"/>
                <a:ext cx="1640693" cy="4747491"/>
                <a:chOff x="7809346" y="1727200"/>
                <a:chExt cx="1640693" cy="4747491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9346" y="2043544"/>
                  <a:ext cx="1640693" cy="4101732"/>
                </a:xfrm>
                <a:prstGeom prst="rect">
                  <a:avLst/>
                </a:prstGeom>
              </p:spPr>
            </p:pic>
            <p:cxnSp>
              <p:nvCxnSpPr>
                <p:cNvPr id="29" name="Straight Connector 28"/>
                <p:cNvCxnSpPr/>
                <p:nvPr/>
              </p:nvCxnSpPr>
              <p:spPr>
                <a:xfrm>
                  <a:off x="8774544" y="1727200"/>
                  <a:ext cx="0" cy="4747491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/>
              <p:cNvCxnSpPr/>
              <p:nvPr/>
            </p:nvCxnSpPr>
            <p:spPr>
              <a:xfrm flipH="1">
                <a:off x="7161196" y="5024386"/>
                <a:ext cx="2290813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7161196" y="4618517"/>
                <a:ext cx="2290813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552010" y="6289963"/>
              <a:ext cx="3728286" cy="369332"/>
              <a:chOff x="7552010" y="6289962"/>
              <a:chExt cx="3728286" cy="369332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7552010" y="6299200"/>
                <a:ext cx="3688645" cy="0"/>
              </a:xfrm>
              <a:prstGeom prst="straightConnector1">
                <a:avLst/>
              </a:prstGeom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10723421" y="6289962"/>
                <a:ext cx="556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256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72043" y="6289962"/>
                <a:ext cx="556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19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512065"/>
            <a:ext cx="10058400" cy="86415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Results based on single channel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" y="2507642"/>
            <a:ext cx="1624484" cy="4061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3" y="2507642"/>
            <a:ext cx="1624483" cy="4061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84" y="2503054"/>
            <a:ext cx="1626318" cy="4065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62" y="2503055"/>
            <a:ext cx="1626319" cy="4065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23" y="2503054"/>
            <a:ext cx="1626319" cy="40657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125" y="2503054"/>
            <a:ext cx="1626318" cy="40657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498598"/>
            <a:ext cx="10058400" cy="1004456"/>
          </a:xfrm>
        </p:spPr>
        <p:txBody>
          <a:bodyPr/>
          <a:lstStyle/>
          <a:p>
            <a:r>
              <a:rPr lang="en-US" dirty="0" smtClean="0"/>
              <a:t>Some approaches</a:t>
            </a:r>
          </a:p>
          <a:p>
            <a:pPr lvl="1"/>
            <a:r>
              <a:rPr lang="en-US" dirty="0" smtClean="0"/>
              <a:t>Global thresholding (difference between first and last channels)</a:t>
            </a:r>
          </a:p>
          <a:p>
            <a:pPr lvl="1"/>
            <a:r>
              <a:rPr lang="en-US" dirty="0" smtClean="0"/>
              <a:t>Quadratic transformation of values to make threshold value selection easier</a:t>
            </a:r>
            <a:endParaRPr lang="en-US" dirty="0"/>
          </a:p>
        </p:txBody>
      </p:sp>
      <p:pic>
        <p:nvPicPr>
          <p:cNvPr id="4" name="Picture 3" descr="Free vector graphic: Smiley, Emoticon, Happy, Face, Icon ..."/>
          <p:cNvPicPr>
            <a:picLocks noChangeAspect="1"/>
          </p:cNvPicPr>
          <p:nvPr/>
        </p:nvPicPr>
        <p:blipFill>
          <a:blip r:embed="rId8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26" y="2591698"/>
            <a:ext cx="1634837" cy="16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three Channels (SWIR)</a:t>
            </a:r>
            <a:endParaRPr lang="en-US" dirty="0"/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24" y="2093976"/>
            <a:ext cx="1712514" cy="427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94" y="2093978"/>
            <a:ext cx="1712514" cy="427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364" y="2093976"/>
            <a:ext cx="1712514" cy="427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34" y="2093976"/>
            <a:ext cx="1712514" cy="42789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77454" y="2179782"/>
            <a:ext cx="26661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Only region where spikes located are kept for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Channels used: 55, 41,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Still many other combinations possible maybe with better result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12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SWIR Recommended Channels in header file</a:t>
            </a:r>
            <a:br>
              <a:rPr lang="en-US" sz="3600" dirty="0" smtClean="0"/>
            </a:br>
            <a:r>
              <a:rPr lang="en-US" sz="3200" dirty="0" smtClean="0"/>
              <a:t>80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, 200</a:t>
            </a:r>
            <a:r>
              <a:rPr lang="en-US" sz="3200" baseline="30000" dirty="0" smtClean="0"/>
              <a:t>th </a:t>
            </a:r>
            <a:r>
              <a:rPr lang="en-US" sz="3200" dirty="0" smtClean="0"/>
              <a:t>and 48</a:t>
            </a:r>
            <a:r>
              <a:rPr lang="en-US" sz="3200" baseline="30000" dirty="0" smtClean="0"/>
              <a:t>th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67323"/>
            <a:ext cx="1620521" cy="4051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091" y="2080649"/>
            <a:ext cx="1631181" cy="4077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44" y="2073986"/>
            <a:ext cx="1636513" cy="4091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447" y="2093974"/>
            <a:ext cx="1639178" cy="40979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15" y="2100638"/>
            <a:ext cx="1636513" cy="40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4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Segmentation Using OpenCV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Color-space</a:t>
            </a:r>
            <a:endParaRPr lang="en-US" dirty="0" smtClean="0"/>
          </a:p>
          <a:p>
            <a:pPr lvl="1"/>
            <a:r>
              <a:rPr lang="en-US" dirty="0" smtClean="0"/>
              <a:t>Color Conversion</a:t>
            </a:r>
          </a:p>
          <a:p>
            <a:pPr lvl="2"/>
            <a:r>
              <a:rPr lang="en-US" dirty="0" smtClean="0"/>
              <a:t>We use </a:t>
            </a:r>
            <a:r>
              <a:rPr lang="en-US" dirty="0"/>
              <a:t>the function </a:t>
            </a:r>
            <a:r>
              <a:rPr lang="en-US" b="1" dirty="0"/>
              <a:t>cv2.cvtColor(</a:t>
            </a:r>
            <a:r>
              <a:rPr lang="en-US" b="1" dirty="0" err="1"/>
              <a:t>input_image</a:t>
            </a:r>
            <a:r>
              <a:rPr lang="en-US" b="1" dirty="0"/>
              <a:t>, flag) </a:t>
            </a:r>
            <a:r>
              <a:rPr lang="en-US" dirty="0"/>
              <a:t>where flag determines the type of </a:t>
            </a:r>
            <a:r>
              <a:rPr lang="en-US" dirty="0" smtClean="0"/>
              <a:t>conversion</a:t>
            </a:r>
            <a:r>
              <a:rPr lang="en-US" dirty="0"/>
              <a:t> </a:t>
            </a:r>
            <a:r>
              <a:rPr lang="en-US" dirty="0" smtClean="0"/>
              <a:t>(e. </a:t>
            </a:r>
            <a:r>
              <a:rPr lang="en-US" dirty="0"/>
              <a:t>g. </a:t>
            </a:r>
            <a:r>
              <a:rPr lang="en-US" b="1" dirty="0" smtClean="0"/>
              <a:t>cv2.COLOR_BGR2HSV</a:t>
            </a:r>
            <a:r>
              <a:rPr lang="en-US" dirty="0" smtClean="0"/>
              <a:t>).</a:t>
            </a:r>
          </a:p>
          <a:p>
            <a:r>
              <a:rPr lang="en-US" dirty="0" smtClean="0"/>
              <a:t>Applying mask</a:t>
            </a:r>
          </a:p>
          <a:p>
            <a:pPr lvl="1"/>
            <a:r>
              <a:rPr lang="en-US" dirty="0"/>
              <a:t>We use the function </a:t>
            </a:r>
            <a:r>
              <a:rPr lang="en-US" b="1" dirty="0" smtClean="0"/>
              <a:t>cv2.inRange(</a:t>
            </a:r>
            <a:r>
              <a:rPr lang="en-US" b="1" dirty="0" err="1" smtClean="0"/>
              <a:t>HSV_converted_image</a:t>
            </a:r>
            <a:r>
              <a:rPr lang="en-US" b="1" dirty="0" smtClean="0"/>
              <a:t>, </a:t>
            </a:r>
            <a:r>
              <a:rPr lang="en-US" b="1" dirty="0" err="1" smtClean="0"/>
              <a:t>lower_bounds</a:t>
            </a:r>
            <a:r>
              <a:rPr lang="en-US" b="1" dirty="0" smtClean="0"/>
              <a:t>, </a:t>
            </a:r>
            <a:r>
              <a:rPr lang="en-US" b="1" dirty="0" err="1" smtClean="0"/>
              <a:t>upper_bounds</a:t>
            </a:r>
            <a:r>
              <a:rPr lang="en-US" b="1" dirty="0" smtClean="0"/>
              <a:t>) </a:t>
            </a:r>
            <a:endParaRPr lang="en-US" dirty="0" smtClean="0"/>
          </a:p>
          <a:p>
            <a:pPr lvl="1"/>
            <a:r>
              <a:rPr lang="en-US" dirty="0"/>
              <a:t>For HSV, Hue range is [0,179], Saturation range is [0,255] and Value range is [0,255]. Different </a:t>
            </a:r>
            <a:r>
              <a:rPr lang="en-US" dirty="0" err="1"/>
              <a:t>softwares</a:t>
            </a:r>
            <a:r>
              <a:rPr lang="en-US" dirty="0"/>
              <a:t> use different scales. </a:t>
            </a:r>
            <a:r>
              <a:rPr lang="en-US" dirty="0" smtClean="0"/>
              <a:t>So need </a:t>
            </a:r>
            <a:r>
              <a:rPr lang="en-US" dirty="0"/>
              <a:t>to normalize these ranges.</a:t>
            </a:r>
          </a:p>
        </p:txBody>
      </p:sp>
      <p:pic>
        <p:nvPicPr>
          <p:cNvPr id="4" name="Picture 2" descr="https://opencv-python-tutroals.readthedocs.io/en/latest/_static/opencv-logo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68" y="719454"/>
            <a:ext cx="924080" cy="113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4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1659"/>
          </a:xfrm>
        </p:spPr>
        <p:txBody>
          <a:bodyPr/>
          <a:lstStyle/>
          <a:p>
            <a:r>
              <a:rPr lang="en-US" dirty="0" smtClean="0"/>
              <a:t>Result of applying Mask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496292"/>
            <a:ext cx="10058400" cy="461818"/>
          </a:xfrm>
        </p:spPr>
        <p:txBody>
          <a:bodyPr>
            <a:normAutofit/>
          </a:bodyPr>
          <a:lstStyle/>
          <a:p>
            <a:r>
              <a:rPr lang="en-US" dirty="0"/>
              <a:t>For HSV, Hue range is [0,179], Saturation range is [0,255] and Value range is [0,255</a:t>
            </a:r>
            <a:r>
              <a:rPr lang="en-US" dirty="0" smtClean="0"/>
              <a:t>]</a:t>
            </a:r>
          </a:p>
        </p:txBody>
      </p:sp>
      <p:pic>
        <p:nvPicPr>
          <p:cNvPr id="4" name="Picture 3" descr="C:\Users\ahmad\PycharmProjects\HySacsProj\SegmentedImages\SWIR\038367_SWIR_320m_SN3505_5000_us_2014-11-14T122812_corr_r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18" y="2068137"/>
            <a:ext cx="1766455" cy="441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hmad\PycharmProjects\HySacsProj\SegmentedImages\SWIR\038368_SWIR_320m_SN3505_5000_us_2014-11-14T124919_corr_r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36" y="2068137"/>
            <a:ext cx="1766455" cy="441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hmad\PycharmProjects\HySacsProj\SegmentedImages\SWIR\038374_SWIR_320m_SN3505_5000_us_2014-11-14T104850_corr_r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54" y="2068137"/>
            <a:ext cx="1766455" cy="441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hmad\PycharmProjects\HySacsProj\SegmentedImages\SWIR\038375_SWIR_320m_SN3505_5000_us_2014-11-14T110520_corr_ra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472" y="2068136"/>
            <a:ext cx="1766455" cy="44136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069848" y="2413108"/>
            <a:ext cx="2322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lower_bounds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0, 60, 50)</a:t>
            </a:r>
          </a:p>
          <a:p>
            <a:r>
              <a:rPr lang="en-US" dirty="0" err="1" smtClean="0"/>
              <a:t>upper_bounds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100, 255, 255</a:t>
            </a:r>
          </a:p>
        </p:txBody>
      </p:sp>
      <p:pic>
        <p:nvPicPr>
          <p:cNvPr id="9" name="Picture 8" descr="File:Smiley icon.svg - Wikimedia Commons"/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136" y="3852974"/>
            <a:ext cx="1066800" cy="1066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69847" y="4274978"/>
            <a:ext cx="23222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Leaves removed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46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17715</TotalTime>
  <Words>730</Words>
  <Application>Microsoft Office PowerPoint</Application>
  <PresentationFormat>Widescreen</PresentationFormat>
  <Paragraphs>199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Symbol</vt:lpstr>
      <vt:lpstr>Wingdings</vt:lpstr>
      <vt:lpstr>Wood Type</vt:lpstr>
      <vt:lpstr>HYPERSPECTRAL IMAGE SEGMENTATION AND ANALYSIS TOWARDS AUTOMATED NON-DESTRUCTIVE MEASUREMENTS OF OLIGOSACCHARIDES AND OTHER TRAITS</vt:lpstr>
      <vt:lpstr>Grayscale Representation</vt:lpstr>
      <vt:lpstr>Which Wavelengths?</vt:lpstr>
      <vt:lpstr>Leaves spectrum vs grains spectrum</vt:lpstr>
      <vt:lpstr>Results based on single channel</vt:lpstr>
      <vt:lpstr>Using three Channels (SWIR)</vt:lpstr>
      <vt:lpstr>SWIR Recommended Channels in header file 80th, 200th and 48th</vt:lpstr>
      <vt:lpstr>Segmentation Using OpenCV</vt:lpstr>
      <vt:lpstr>Result of applying Mask</vt:lpstr>
      <vt:lpstr>Keeping only single channel</vt:lpstr>
      <vt:lpstr>Variable Transformation</vt:lpstr>
      <vt:lpstr>PowerPoint Presentation</vt:lpstr>
      <vt:lpstr>Pick Grains from middle of Spike</vt:lpstr>
      <vt:lpstr>Pick Grains from middle of Spike</vt:lpstr>
      <vt:lpstr>VNIR images</vt:lpstr>
      <vt:lpstr>Resize VNIR</vt:lpstr>
      <vt:lpstr>VNIR images</vt:lpstr>
      <vt:lpstr>After Applying Mask</vt:lpstr>
      <vt:lpstr>Keeping only single channel</vt:lpstr>
      <vt:lpstr>Removing Noises:  structuring element</vt:lpstr>
      <vt:lpstr>Keeping Middle grains of Spike</vt:lpstr>
      <vt:lpstr>Comparing both Images</vt:lpstr>
      <vt:lpstr>Comparing both Images</vt:lpstr>
      <vt:lpstr>Comparing both Images</vt:lpstr>
      <vt:lpstr>Comparing both Images</vt:lpstr>
      <vt:lpstr>Merging both images</vt:lpstr>
      <vt:lpstr>Dataset (based On Mean, St.dv)</vt:lpstr>
      <vt:lpstr>Second Dataset  (Merging SWIR and VNIR based on coordinates)</vt:lpstr>
      <vt:lpstr>Project Status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Saied Akbar Ahmady</dc:creator>
  <cp:lastModifiedBy>Saied Akbar Ahmady</cp:lastModifiedBy>
  <cp:revision>167</cp:revision>
  <dcterms:created xsi:type="dcterms:W3CDTF">2020-02-05T08:53:55Z</dcterms:created>
  <dcterms:modified xsi:type="dcterms:W3CDTF">2020-04-23T20:31:20Z</dcterms:modified>
</cp:coreProperties>
</file>